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9" r:id="rId7"/>
    <p:sldId id="270" r:id="rId8"/>
    <p:sldId id="271" r:id="rId9"/>
    <p:sldId id="261" r:id="rId10"/>
    <p:sldId id="262" r:id="rId11"/>
    <p:sldId id="263" r:id="rId12"/>
    <p:sldId id="264" r:id="rId13"/>
    <p:sldId id="266" r:id="rId14"/>
    <p:sldId id="273" r:id="rId15"/>
    <p:sldId id="274" r:id="rId16"/>
    <p:sldId id="277" r:id="rId17"/>
    <p:sldId id="265" r:id="rId18"/>
    <p:sldId id="267" r:id="rId19"/>
    <p:sldId id="278" r:id="rId20"/>
    <p:sldId id="268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65" autoAdjust="0"/>
  </p:normalViewPr>
  <p:slideViewPr>
    <p:cSldViewPr>
      <p:cViewPr>
        <p:scale>
          <a:sx n="87" d="100"/>
          <a:sy n="87" d="100"/>
        </p:scale>
        <p:origin x="-38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>
        <c:manualLayout>
          <c:layoutTarget val="inner"/>
          <c:xMode val="edge"/>
          <c:yMode val="edge"/>
          <c:x val="2.0128952089924122E-2"/>
          <c:y val="0.13801964656698051"/>
          <c:w val="0.62839933622006861"/>
          <c:h val="0.8515569006642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Нет</c:v>
                </c:pt>
                <c:pt idx="2">
                  <c:v>Хочу попробовать</c:v>
                </c:pt>
                <c:pt idx="3">
                  <c:v>Я, пробовала, но…</c:v>
                </c:pt>
                <c:pt idx="4">
                  <c:v>Мне это не интересно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0.51</c:v>
                </c:pt>
                <c:pt idx="1">
                  <c:v>9.0000000000000024E-2</c:v>
                </c:pt>
                <c:pt idx="2">
                  <c:v>0.24000000000000005</c:v>
                </c:pt>
                <c:pt idx="3">
                  <c:v>9.0000000000000024E-2</c:v>
                </c:pt>
                <c:pt idx="4">
                  <c:v>7.0000000000000021E-2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4556309818913393"/>
          <c:y val="0.13778573443791844"/>
          <c:w val="0.32463310890344232"/>
          <c:h val="0.8416010669676066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>
        <c:manualLayout>
          <c:layoutTarget val="inner"/>
          <c:xMode val="edge"/>
          <c:yMode val="edge"/>
          <c:x val="6.8055332369168151E-2"/>
          <c:y val="0.10935515145297398"/>
          <c:w val="0.55575673576517259"/>
          <c:h val="0.8515569006642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Просто попробовать</c:v>
                </c:pt>
                <c:pt idx="1">
                  <c:v>Интерес (как подарок, для продажи)</c:v>
                </c:pt>
                <c:pt idx="2">
                  <c:v>Красиво, модно, оригинально</c:v>
                </c:pt>
                <c:pt idx="3">
                  <c:v>Ничего не ответили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0.13</c:v>
                </c:pt>
                <c:pt idx="1">
                  <c:v>0.33000000000000024</c:v>
                </c:pt>
                <c:pt idx="2">
                  <c:v>0.4</c:v>
                </c:pt>
                <c:pt idx="3">
                  <c:v>0.14000000000000001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1703733461888732"/>
          <c:y val="0.17947954551283701"/>
          <c:w val="0.37275858374846021"/>
          <c:h val="0.732154812895945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8.0000000000000043E-2</c:v>
                </c:pt>
                <c:pt idx="1">
                  <c:v>0.92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Возможно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0.66000000000000036</c:v>
                </c:pt>
                <c:pt idx="1">
                  <c:v>0.22</c:v>
                </c:pt>
                <c:pt idx="2">
                  <c:v>0.12000000000000002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5273461353045235"/>
          <c:y val="0.36022652543024986"/>
          <c:w val="0.23706130483689553"/>
          <c:h val="0.29248495729564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302F5-E243-42A4-8CD0-2C76428EFFCE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869EA-1E1A-4BBA-ABAA-E219B6E57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38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869EA-1E1A-4BBA-ABAA-E219B6E57BC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26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E4B8FA-4142-454D-81B2-666625D83C8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BEED8A-2CA9-48B4-B675-BC23FBAC6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B8FA-4142-454D-81B2-666625D83C8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ED8A-2CA9-48B4-B675-BC23FBAC6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B8FA-4142-454D-81B2-666625D83C8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ED8A-2CA9-48B4-B675-BC23FBAC6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E4B8FA-4142-454D-81B2-666625D83C8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BEED8A-2CA9-48B4-B675-BC23FBAC6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EE4B8FA-4142-454D-81B2-666625D83C8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BEED8A-2CA9-48B4-B675-BC23FBAC6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B8FA-4142-454D-81B2-666625D83C8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ED8A-2CA9-48B4-B675-BC23FBAC6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B8FA-4142-454D-81B2-666625D83C8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ED8A-2CA9-48B4-B675-BC23FBAC6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E4B8FA-4142-454D-81B2-666625D83C8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BEED8A-2CA9-48B4-B675-BC23FBAC6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B8FA-4142-454D-81B2-666625D83C8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ED8A-2CA9-48B4-B675-BC23FBAC6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E4B8FA-4142-454D-81B2-666625D83C8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BEED8A-2CA9-48B4-B675-BC23FBAC6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E4B8FA-4142-454D-81B2-666625D83C8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BEED8A-2CA9-48B4-B675-BC23FBAC6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E4B8FA-4142-454D-81B2-666625D83C82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BEED8A-2CA9-48B4-B675-BC23FBAC6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2916" y="0"/>
            <a:ext cx="4892080" cy="13681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/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accent1"/>
                </a:solidFill>
              </a:rPr>
              <a:t>Мелкая моторика </a:t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accent1"/>
                </a:solidFill>
              </a:rPr>
              <a:t>в рукоделии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406954"/>
            <a:ext cx="6400800" cy="139256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Обучающаяся МБОУ «Лицей №23» </a:t>
            </a:r>
          </a:p>
          <a:p>
            <a:pPr algn="r"/>
            <a:r>
              <a:rPr lang="ru-RU" dirty="0" smtClean="0"/>
              <a:t>8 «Б» класс</a:t>
            </a:r>
            <a:r>
              <a:rPr lang="en-US" dirty="0" smtClean="0"/>
              <a:t>:</a:t>
            </a:r>
          </a:p>
          <a:p>
            <a:pPr algn="r"/>
            <a:r>
              <a:rPr lang="ru-RU" dirty="0" smtClean="0"/>
              <a:t>Резник Наталья</a:t>
            </a:r>
          </a:p>
          <a:p>
            <a:pPr algn="r"/>
            <a:r>
              <a:rPr lang="ru-RU" dirty="0" smtClean="0"/>
              <a:t>Наставник проекта</a:t>
            </a:r>
            <a:r>
              <a:rPr lang="en-US" dirty="0" smtClean="0"/>
              <a:t>:</a:t>
            </a:r>
          </a:p>
          <a:p>
            <a:pPr algn="r"/>
            <a:r>
              <a:rPr lang="ru-RU" dirty="0" smtClean="0"/>
              <a:t>Горюшкина Маргарита Александровна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601721"/>
            <a:ext cx="4262264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45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4261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Вопрос 2.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Пробовали ли вы плести «</a:t>
            </a:r>
            <a:r>
              <a:rPr lang="ru-RU" sz="2800" b="1" dirty="0" err="1" smtClean="0">
                <a:solidFill>
                  <a:schemeClr val="tx1"/>
                </a:solidFill>
              </a:rPr>
              <a:t>фенечки</a:t>
            </a:r>
            <a:r>
              <a:rPr lang="ru-RU" sz="2800" b="1" dirty="0" smtClean="0">
                <a:solidFill>
                  <a:schemeClr val="tx1"/>
                </a:solidFill>
              </a:rPr>
              <a:t>»  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658803746"/>
              </p:ext>
            </p:extLst>
          </p:nvPr>
        </p:nvGraphicFramePr>
        <p:xfrm>
          <a:off x="457200" y="1600200"/>
          <a:ext cx="7571184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6563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289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/>
                </a:solidFill>
              </a:rPr>
              <a:t>Вопрос 3.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3100" b="1" dirty="0" smtClean="0"/>
              <a:t>По каким причинам вы плели или хотели бы сплести «</a:t>
            </a:r>
            <a:r>
              <a:rPr lang="ru-RU" sz="3100" b="1" dirty="0" err="1" smtClean="0"/>
              <a:t>фенечку</a:t>
            </a:r>
            <a:r>
              <a:rPr lang="ru-RU" sz="3100" b="1" dirty="0" smtClean="0"/>
              <a:t>»</a:t>
            </a:r>
            <a:r>
              <a:rPr lang="en-US" sz="3100" b="1" dirty="0" smtClean="0"/>
              <a:t>?</a:t>
            </a:r>
            <a:endParaRPr lang="ru-RU" sz="31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955899435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5908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149817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/>
                </a:solidFill>
              </a:rPr>
              <a:t>Вопрос</a:t>
            </a:r>
            <a:r>
              <a:rPr lang="en-US" sz="2700" b="1" dirty="0" smtClean="0">
                <a:solidFill>
                  <a:schemeClr val="accent1"/>
                </a:solidFill>
              </a:rPr>
              <a:t> 4</a:t>
            </a:r>
            <a:r>
              <a:rPr lang="ru-RU" sz="2700" b="1" dirty="0" smtClean="0">
                <a:solidFill>
                  <a:schemeClr val="accent1"/>
                </a:solidFill>
              </a:rPr>
              <a:t>. </a:t>
            </a: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100" b="1" dirty="0" smtClean="0"/>
              <a:t>Кажется ли вам такое занятие или хобби, как плетение «</a:t>
            </a:r>
            <a:r>
              <a:rPr lang="ru-RU" sz="3100" b="1" dirty="0" err="1" smtClean="0"/>
              <a:t>фенечек</a:t>
            </a:r>
            <a:r>
              <a:rPr lang="ru-RU" sz="3100" b="1" dirty="0" smtClean="0"/>
              <a:t>» старомодным</a:t>
            </a:r>
            <a:r>
              <a:rPr lang="en-US" sz="3100" b="1" dirty="0" smtClean="0"/>
              <a:t>?</a:t>
            </a:r>
            <a:endParaRPr lang="ru-RU" sz="31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188552626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6371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/>
                </a:solidFill>
              </a:rPr>
              <a:t>Вопрос 5.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Как вы считаете, есть ли будущее у этого вида рукоделия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3987309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8230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809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Что такое мелкая моторика</a:t>
            </a:r>
            <a:r>
              <a:rPr lang="en-US" b="1" dirty="0" smtClean="0">
                <a:solidFill>
                  <a:schemeClr val="accent1"/>
                </a:solidFill>
              </a:rPr>
              <a:t>?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96944" cy="2952328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Мелкая моторика </a:t>
            </a:r>
            <a:r>
              <a:rPr lang="ru-RU" dirty="0"/>
              <a:t>— совокупность скоординированных действий человека, направленных на выполнение точных мелких движений кистями и пальцами рук и ног. Достигается скоординированным функционированием нервной, мышечной и костной систем, а также, обычно, зрительной системой. В применении к моторным навыкам руки и пальцев часто используется термин «ловкость».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93" y="3667701"/>
            <a:ext cx="3620021" cy="2891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847721"/>
            <a:ext cx="4235190" cy="253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92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35416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1"/>
                </a:solidFill>
              </a:rPr>
              <a:t>Мелкая моторика — один из видов </a:t>
            </a:r>
            <a:r>
              <a:rPr lang="ru-RU" sz="3100" b="1" dirty="0" smtClean="0">
                <a:solidFill>
                  <a:schemeClr val="accent1"/>
                </a:solidFill>
              </a:rPr>
              <a:t>моторики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8640" y="2132856"/>
            <a:ext cx="4752528" cy="3693024"/>
          </a:xfrm>
        </p:spPr>
        <p:txBody>
          <a:bodyPr/>
          <a:lstStyle/>
          <a:p>
            <a:r>
              <a:rPr lang="ru-RU" dirty="0" smtClean="0"/>
              <a:t>К </a:t>
            </a:r>
            <a:r>
              <a:rPr lang="ru-RU" dirty="0"/>
              <a:t>области мелкой моторики относится большое количество разнообразных движений: от примитивных жестов, таких как захват объектов, до очень мелких движений, от которых, например, зависит почерк человека.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659659"/>
            <a:ext cx="3861048" cy="27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50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Восстановление мелкой моторики у пожилых людей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4968552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Можно ускорить развитие мелкой моторики различными способами, например, такими:</a:t>
            </a:r>
          </a:p>
          <a:p>
            <a:pPr marL="0" indent="0">
              <a:buNone/>
            </a:pPr>
            <a:r>
              <a:rPr lang="ru-RU" b="1" dirty="0" smtClean="0"/>
              <a:t>1)</a:t>
            </a:r>
            <a:r>
              <a:rPr lang="ru-RU" dirty="0" smtClean="0"/>
              <a:t> Игры </a:t>
            </a:r>
            <a:r>
              <a:rPr lang="ru-RU" dirty="0"/>
              <a:t>с мелкими предметами — </a:t>
            </a:r>
            <a:r>
              <a:rPr lang="ru-RU" dirty="0" err="1" smtClean="0"/>
              <a:t>пазлы</a:t>
            </a:r>
            <a:r>
              <a:rPr lang="ru-RU" dirty="0" smtClean="0"/>
              <a:t>, мозаика</a:t>
            </a:r>
            <a:r>
              <a:rPr lang="ru-RU" dirty="0"/>
              <a:t>, конструкторы, бусины и т.п.;</a:t>
            </a:r>
          </a:p>
          <a:p>
            <a:pPr marL="0" indent="0">
              <a:buNone/>
            </a:pPr>
            <a:r>
              <a:rPr lang="ru-RU" b="1" dirty="0" smtClean="0"/>
              <a:t>2)</a:t>
            </a:r>
            <a:r>
              <a:rPr lang="ru-RU" dirty="0" smtClean="0"/>
              <a:t> Пальчиковые </a:t>
            </a:r>
            <a:r>
              <a:rPr lang="ru-RU" dirty="0"/>
              <a:t>игры;</a:t>
            </a:r>
          </a:p>
          <a:p>
            <a:pPr marL="0" indent="0">
              <a:buNone/>
            </a:pPr>
            <a:r>
              <a:rPr lang="ru-RU" b="1" dirty="0" smtClean="0"/>
              <a:t>3)</a:t>
            </a:r>
            <a:r>
              <a:rPr lang="ru-RU" dirty="0" smtClean="0"/>
              <a:t> Массаж </a:t>
            </a:r>
            <a:r>
              <a:rPr lang="ru-RU" dirty="0"/>
              <a:t>кистей и пальцев и т.д.;</a:t>
            </a:r>
          </a:p>
          <a:p>
            <a:pPr marL="0" indent="0">
              <a:buNone/>
            </a:pPr>
            <a:r>
              <a:rPr lang="ru-RU" b="1" dirty="0" smtClean="0"/>
              <a:t>4)</a:t>
            </a:r>
            <a:r>
              <a:rPr lang="ru-RU" dirty="0" smtClean="0"/>
              <a:t> Лепка</a:t>
            </a:r>
            <a:r>
              <a:rPr lang="ru-RU" dirty="0"/>
              <a:t>.</a:t>
            </a:r>
          </a:p>
          <a:p>
            <a:r>
              <a:rPr lang="ru-RU" dirty="0"/>
              <a:t>Для лиц пожилого и старческого возраста развитие мелкой моторики играет большое значение для поддержания работоспособности коры головного мозга и, как следствие, для поддержания качества жизни.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916832"/>
            <a:ext cx="3075806" cy="34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5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58092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Проведение мастер-класса в 3 «Б»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645024"/>
            <a:ext cx="4752528" cy="31168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08720"/>
            <a:ext cx="5472608" cy="37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66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68031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Плюсы и минусы занятия рукоделием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352928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+ Вы не ломаете голову на счет подарков. Вы точно знаете, что лучший подарок сделан своими руками;</a:t>
            </a:r>
          </a:p>
          <a:p>
            <a:pPr marL="0" indent="0">
              <a:buNone/>
            </a:pPr>
            <a:r>
              <a:rPr lang="ru-RU" sz="1600" dirty="0" smtClean="0"/>
              <a:t>+ Вы </a:t>
            </a:r>
            <a:r>
              <a:rPr lang="ru-RU" sz="1600" dirty="0"/>
              <a:t>точно знаете, что такое продуктивный отдых (Разве можно устать, занимаясь любимым делом?) ;</a:t>
            </a:r>
          </a:p>
          <a:p>
            <a:pPr marL="0" indent="0">
              <a:buNone/>
            </a:pPr>
            <a:r>
              <a:rPr lang="ru-RU" sz="1600" dirty="0"/>
              <a:t>+ Рукоделие может приносить дополнительный или даже основной доход;</a:t>
            </a:r>
          </a:p>
          <a:p>
            <a:pPr marL="0" indent="0">
              <a:buNone/>
            </a:pPr>
            <a:r>
              <a:rPr lang="ru-RU" sz="1600" dirty="0"/>
              <a:t>+ Вы щедрый человек (Вы делитесь талантом и красотой со всем миром) ;</a:t>
            </a:r>
          </a:p>
          <a:p>
            <a:pPr marL="0" indent="0">
              <a:buNone/>
            </a:pPr>
            <a:r>
              <a:rPr lang="ru-RU" sz="1600" dirty="0"/>
              <a:t>+ В</a:t>
            </a:r>
            <a:r>
              <a:rPr lang="ru-RU" sz="1600" dirty="0" smtClean="0"/>
              <a:t>ы </a:t>
            </a:r>
            <a:r>
              <a:rPr lang="ru-RU" sz="1600" dirty="0"/>
              <a:t>точно знаете, что у вас есть единомышленники и знаете, где их найти;</a:t>
            </a:r>
          </a:p>
          <a:p>
            <a:pPr marL="0" indent="0">
              <a:buNone/>
            </a:pPr>
            <a:r>
              <a:rPr lang="ru-RU" sz="1600" dirty="0"/>
              <a:t>+ Если рукоделие ваше основное занятие, вы сами распоряжаетесь своим временем;</a:t>
            </a:r>
          </a:p>
          <a:p>
            <a:pPr marL="0" indent="0">
              <a:buNone/>
            </a:pPr>
            <a:r>
              <a:rPr lang="ru-RU" sz="1600" dirty="0"/>
              <a:t>+ Вы из тех, кто не боится экспериментировать и всегда учится новому;</a:t>
            </a:r>
          </a:p>
          <a:p>
            <a:pPr marL="0" indent="0">
              <a:buNone/>
            </a:pPr>
            <a:r>
              <a:rPr lang="ru-RU" sz="1600" dirty="0"/>
              <a:t>+ </a:t>
            </a:r>
            <a:r>
              <a:rPr lang="ru-RU" sz="1600" dirty="0" smtClean="0"/>
              <a:t>Вы </a:t>
            </a:r>
            <a:r>
              <a:rPr lang="ru-RU" sz="1600" dirty="0"/>
              <a:t>счастливый человек, ведь вы нашли любимое дело! ;</a:t>
            </a:r>
          </a:p>
          <a:p>
            <a:pPr marL="0" indent="0">
              <a:buNone/>
            </a:pPr>
            <a:r>
              <a:rPr lang="ru-RU" sz="1600" dirty="0"/>
              <a:t>– Ваша квартира наверняка завалена «хомячьими» запасами материалов, всяких красивых штучек, которые можно применить в творчестве;</a:t>
            </a:r>
          </a:p>
          <a:p>
            <a:pPr marL="0" indent="0">
              <a:buNone/>
            </a:pPr>
            <a:r>
              <a:rPr lang="ru-RU" sz="1600" dirty="0"/>
              <a:t>– Вы не всегда хорошо и правильно питаетесь (Нельзя прерывать творческий порыв!) ;</a:t>
            </a:r>
          </a:p>
          <a:p>
            <a:pPr marL="0" indent="0">
              <a:buNone/>
            </a:pPr>
            <a:r>
              <a:rPr lang="ru-RU" sz="1600" dirty="0"/>
              <a:t>– </a:t>
            </a:r>
            <a:r>
              <a:rPr lang="ru-RU" sz="1600" dirty="0" smtClean="0"/>
              <a:t>Не </a:t>
            </a:r>
            <a:r>
              <a:rPr lang="ru-RU" sz="1600" dirty="0"/>
              <a:t>всегда высыпаетесь (Ночь — лучшее время, чтобы творить!) ;</a:t>
            </a:r>
          </a:p>
          <a:p>
            <a:pPr marL="0" indent="0">
              <a:buNone/>
            </a:pPr>
            <a:r>
              <a:rPr lang="ru-RU" sz="1600" dirty="0"/>
              <a:t>– В</a:t>
            </a:r>
            <a:r>
              <a:rPr lang="ru-RU" sz="1600" dirty="0" smtClean="0"/>
              <a:t>ы </a:t>
            </a:r>
            <a:r>
              <a:rPr lang="ru-RU" sz="1600" dirty="0"/>
              <a:t>можете потратить чуть ли не последние сбережения на новые материалы;</a:t>
            </a:r>
          </a:p>
          <a:p>
            <a:pPr marL="0" indent="0">
              <a:buNone/>
            </a:pPr>
            <a:r>
              <a:rPr lang="ru-RU" sz="1600" dirty="0" smtClean="0"/>
              <a:t>– Болезненно </a:t>
            </a:r>
            <a:r>
              <a:rPr lang="ru-RU" sz="1600" dirty="0"/>
              <a:t>воспринимаете критику («Художника обидеть может каждый</a:t>
            </a:r>
            <a:r>
              <a:rPr lang="ru-RU" sz="1600" dirty="0" smtClean="0"/>
              <a:t>!»).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62132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70609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Заключение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7920880" cy="5733256"/>
          </a:xfrm>
        </p:spPr>
        <p:txBody>
          <a:bodyPr>
            <a:normAutofit fontScale="92500"/>
          </a:bodyPr>
          <a:lstStyle/>
          <a:p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пришла к приятному для себя выводу, что все проходившие анкетирование в моей школе знакомы с таким видом рукоделия как </a:t>
            </a:r>
            <a:r>
              <a:rPr lang="ru-RU" dirty="0" err="1"/>
              <a:t>фенькоплетение</a:t>
            </a:r>
            <a:r>
              <a:rPr lang="ru-RU" dirty="0"/>
              <a:t>, до сих пор им занимаются и считают актуальным в наше время. </a:t>
            </a:r>
            <a:r>
              <a:rPr lang="ru-RU" dirty="0" smtClean="0"/>
              <a:t>Также  </a:t>
            </a:r>
            <a:r>
              <a:rPr lang="ru-RU" dirty="0"/>
              <a:t>я научилась составлять мастер-классы и проводить их в младших классах.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ходе исследования мной был найден интересный материал об истории </a:t>
            </a:r>
            <a:r>
              <a:rPr lang="ru-RU" dirty="0" err="1"/>
              <a:t>фенечек</a:t>
            </a:r>
            <a:r>
              <a:rPr lang="ru-RU" dirty="0"/>
              <a:t>: кто их придумал, замысел их создания. Я узнала, что плетение </a:t>
            </a:r>
            <a:r>
              <a:rPr lang="ru-RU" dirty="0" err="1"/>
              <a:t>фенечек</a:t>
            </a:r>
            <a:r>
              <a:rPr lang="ru-RU" dirty="0"/>
              <a:t> может быть не только любимым занятием, но и хорошей терапией, интересным способом развития мелкой моторики.</a:t>
            </a:r>
          </a:p>
          <a:p>
            <a:r>
              <a:rPr lang="ru-RU" dirty="0"/>
              <a:t>Я считаю, что результаты моего проектного задания и весь собранный материал будет интересен и полезен всем, кто заинтересуется таким видом деятельности.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Актуальность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</a:rPr>
              <a:t>проекта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	   В нашем современном мире существует множество электронных «гаджетов», нас окружают готовые вещи, которые можно приобрести в магазине сразу и без усилий.</a:t>
            </a:r>
          </a:p>
          <a:p>
            <a:pPr>
              <a:buNone/>
            </a:pPr>
            <a:r>
              <a:rPr lang="ru-RU" dirty="0" smtClean="0"/>
              <a:t>	   Но, ведь иногда некоторым людям надоедает это постоянное «сидение» в телефоне или за компьютером. </a:t>
            </a:r>
          </a:p>
          <a:p>
            <a:pPr>
              <a:buNone/>
            </a:pPr>
            <a:r>
              <a:rPr lang="ru-RU" dirty="0" smtClean="0"/>
              <a:t>	   Может лучше заняться чем-то интересным?</a:t>
            </a:r>
          </a:p>
          <a:p>
            <a:pPr>
              <a:buNone/>
            </a:pPr>
            <a:r>
              <a:rPr lang="ru-RU" dirty="0" smtClean="0"/>
              <a:t>	   Есть ли в жизни что-либо интересное для времяпрепровождения с пользой для себя и окружающих?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781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Источники информации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Золотая книга рукоделий </a:t>
            </a:r>
            <a:r>
              <a:rPr lang="en-US" dirty="0" smtClean="0"/>
              <a:t>/</a:t>
            </a:r>
            <a:r>
              <a:rPr lang="ru-RU" dirty="0" smtClean="0"/>
              <a:t> (сост. А. Григорьева) – М.</a:t>
            </a:r>
            <a:r>
              <a:rPr lang="en-US" dirty="0" smtClean="0"/>
              <a:t>:</a:t>
            </a:r>
            <a:r>
              <a:rPr lang="ru-RU" dirty="0" smtClean="0"/>
              <a:t> Белый город, 2008. – 192 с.</a:t>
            </a:r>
            <a:r>
              <a:rPr lang="en-US" dirty="0" smtClean="0"/>
              <a:t>:</a:t>
            </a:r>
            <a:r>
              <a:rPr lang="ru-RU" dirty="0" smtClean="0"/>
              <a:t> ил.</a:t>
            </a:r>
          </a:p>
          <a:p>
            <a:r>
              <a:rPr lang="ru-RU" dirty="0" smtClean="0"/>
              <a:t>Плюсы </a:t>
            </a:r>
            <a:r>
              <a:rPr lang="ru-RU" dirty="0"/>
              <a:t>и минусы занятия рукоделием, Рукодельницы и </a:t>
            </a:r>
            <a:r>
              <a:rPr lang="ru-RU" dirty="0" smtClean="0"/>
              <a:t>Рукодельники.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© http://mylove.ru/groups/rukodelnici-i-rukodelniki/plusi-i-minusi-zanyatiya-rukodeliem/#window_close-</a:t>
            </a:r>
          </a:p>
          <a:p>
            <a:r>
              <a:rPr lang="ru-RU" dirty="0" err="1" smtClean="0"/>
              <a:t>Википедия</a:t>
            </a:r>
            <a:r>
              <a:rPr lang="ru-RU" dirty="0" smtClean="0"/>
              <a:t> </a:t>
            </a:r>
            <a:r>
              <a:rPr lang="en-US" dirty="0" smtClean="0"/>
              <a:t>https://ru.wikipedia.org/wiki/%D0%A4%D0%B5%D0%BD%D0%B5%D1%87%D0%BA%D0%B0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860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47137">
            <a:off x="987386" y="3733705"/>
            <a:ext cx="4064000" cy="281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6900">
            <a:off x="836381" y="1389796"/>
            <a:ext cx="4366011" cy="2393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653" y="188640"/>
            <a:ext cx="7467600" cy="92697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76315">
            <a:off x="5028916" y="1262389"/>
            <a:ext cx="3528355" cy="530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037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Проблема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229600" cy="45434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Многие мои ровесники считают рукоделие чем-то устаревшим, но есть и те, кому нравится это занятие.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Причины:</a:t>
            </a:r>
          </a:p>
          <a:p>
            <a:r>
              <a:rPr lang="ru-RU" dirty="0" smtClean="0"/>
              <a:t>Не от неумения работать руками,  а в том, как начать заниматься таким делом;</a:t>
            </a:r>
          </a:p>
          <a:p>
            <a:r>
              <a:rPr lang="ru-RU" dirty="0" smtClean="0"/>
              <a:t>Не хватает усидчивости;</a:t>
            </a:r>
          </a:p>
          <a:p>
            <a:r>
              <a:rPr lang="ru-RU" dirty="0" smtClean="0"/>
              <a:t>Заниженная самооценка;</a:t>
            </a:r>
          </a:p>
          <a:p>
            <a:r>
              <a:rPr lang="ru-RU" dirty="0" smtClean="0"/>
              <a:t>Нежелание «приложить руки» и затратить своё свободное время.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224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Цель и задачи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Цель</a:t>
            </a:r>
            <a:r>
              <a:rPr lang="en-US" sz="2400" dirty="0" smtClean="0"/>
              <a:t>:</a:t>
            </a:r>
            <a:r>
              <a:rPr lang="ru-RU" sz="2400" dirty="0" smtClean="0"/>
              <a:t> Создание урока-презентации по изготовлению </a:t>
            </a:r>
            <a:r>
              <a:rPr lang="ru-RU" sz="2400" dirty="0" err="1" smtClean="0"/>
              <a:t>браслетов-фенечек</a:t>
            </a:r>
            <a:r>
              <a:rPr lang="ru-RU" sz="2400" dirty="0" smtClean="0"/>
              <a:t> с целью популяризации рукоделия.</a:t>
            </a:r>
          </a:p>
          <a:p>
            <a:pPr>
              <a:buNone/>
            </a:pPr>
            <a:r>
              <a:rPr lang="ru-RU" sz="2400" dirty="0" smtClean="0"/>
              <a:t>Задачи: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Подобрать информацию и структурировать её</a:t>
            </a:r>
            <a:r>
              <a:rPr lang="en-US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Составить план урока для проведения мастер-класса в младших классах в игровой форме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Провести мастер-класс и сделать по нему выводы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Прорекламировать собственные браслеты – «</a:t>
            </a:r>
            <a:r>
              <a:rPr lang="ru-RU" sz="2400" dirty="0" err="1" smtClean="0"/>
              <a:t>фенечки</a:t>
            </a:r>
            <a:r>
              <a:rPr lang="ru-RU" sz="2400" dirty="0" smtClean="0"/>
              <a:t>»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3756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Планируемый продукт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Мастер-класс в младших классах;</a:t>
            </a:r>
          </a:p>
          <a:p>
            <a:r>
              <a:rPr lang="ru-RU" dirty="0" smtClean="0"/>
              <a:t>Браслеты – «</a:t>
            </a:r>
            <a:r>
              <a:rPr lang="ru-RU" dirty="0" err="1" smtClean="0"/>
              <a:t>фенечки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Презентация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467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92697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Что такое «</a:t>
            </a:r>
            <a:r>
              <a:rPr lang="ru-RU" b="1" dirty="0" err="1" smtClean="0">
                <a:solidFill>
                  <a:schemeClr val="accent1"/>
                </a:solidFill>
              </a:rPr>
              <a:t>фенечка</a:t>
            </a:r>
            <a:r>
              <a:rPr lang="ru-RU" b="1" dirty="0" smtClean="0">
                <a:solidFill>
                  <a:schemeClr val="accent1"/>
                </a:solidFill>
              </a:rPr>
              <a:t>»</a:t>
            </a:r>
            <a:r>
              <a:rPr lang="en-US" b="1" dirty="0" smtClean="0">
                <a:solidFill>
                  <a:schemeClr val="accent1"/>
                </a:solidFill>
              </a:rPr>
              <a:t>?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93122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err="1"/>
              <a:t>Фе́нечка</a:t>
            </a:r>
            <a:r>
              <a:rPr lang="ru-RU" b="1" dirty="0"/>
              <a:t> </a:t>
            </a:r>
            <a:r>
              <a:rPr lang="ru-RU" dirty="0"/>
              <a:t>(предположительно, от англ. </a:t>
            </a:r>
            <a:r>
              <a:rPr lang="ru-RU" dirty="0" err="1"/>
              <a:t>thing</a:t>
            </a:r>
            <a:r>
              <a:rPr lang="ru-RU" dirty="0"/>
              <a:t> — «вещь, штука</a:t>
            </a:r>
            <a:r>
              <a:rPr lang="ru-RU" dirty="0" smtClean="0"/>
              <a:t>») </a:t>
            </a:r>
            <a:r>
              <a:rPr lang="ru-RU" dirty="0"/>
              <a:t>— браслет ручной работы из бисера, кожи, шнурков, лент или ниток (преимущественно мулине</a:t>
            </a:r>
            <a:r>
              <a:rPr lang="ru-RU" dirty="0" smtClean="0"/>
              <a:t>). </a:t>
            </a:r>
            <a:r>
              <a:rPr lang="ru-RU" b="1" dirty="0" err="1" smtClean="0"/>
              <a:t>Фенечка</a:t>
            </a:r>
            <a:r>
              <a:rPr lang="ru-RU" sz="2000" dirty="0" smtClean="0"/>
              <a:t> </a:t>
            </a:r>
            <a:r>
              <a:rPr lang="ru-RU" sz="2000" dirty="0"/>
              <a:t>— </a:t>
            </a:r>
            <a:r>
              <a:rPr lang="ru-RU" dirty="0"/>
              <a:t>это браслет, который является символом дружбы </a:t>
            </a:r>
            <a:r>
              <a:rPr lang="ru-RU" dirty="0" smtClean="0"/>
              <a:t>и передаётся </a:t>
            </a:r>
            <a:r>
              <a:rPr lang="ru-RU" dirty="0"/>
              <a:t>от одного человека другому.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97898">
            <a:off x="4285371" y="3560026"/>
            <a:ext cx="3680653" cy="2521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58779">
            <a:off x="626271" y="3924566"/>
            <a:ext cx="3943058" cy="26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27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4968552" cy="580926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Тайный язык </a:t>
            </a:r>
            <a:r>
              <a:rPr lang="ru-RU" b="1" dirty="0" err="1">
                <a:solidFill>
                  <a:schemeClr val="accent1"/>
                </a:solidFill>
              </a:rPr>
              <a:t>фенечки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5616624" cy="5733256"/>
          </a:xfrm>
        </p:spPr>
        <p:txBody>
          <a:bodyPr>
            <a:normAutofit/>
          </a:bodyPr>
          <a:lstStyle/>
          <a:p>
            <a:r>
              <a:rPr lang="ru-RU" dirty="0" err="1" smtClean="0"/>
              <a:t>Фенечка</a:t>
            </a:r>
            <a:r>
              <a:rPr lang="ru-RU" dirty="0" smtClean="0"/>
              <a:t> </a:t>
            </a:r>
            <a:r>
              <a:rPr lang="ru-RU" dirty="0"/>
              <a:t>является характерным атрибутом субкультуры хиппи. </a:t>
            </a:r>
            <a:r>
              <a:rPr lang="ru-RU" b="1" dirty="0"/>
              <a:t>Хиппи</a:t>
            </a:r>
            <a:r>
              <a:rPr lang="ru-RU" dirty="0"/>
              <a:t> - это дети цветов, они обожают все яркое, цветастое, </a:t>
            </a:r>
            <a:r>
              <a:rPr lang="ru-RU" dirty="0" smtClean="0"/>
              <a:t>навороченное.  </a:t>
            </a:r>
          </a:p>
          <a:p>
            <a:r>
              <a:rPr lang="ru-RU" dirty="0" err="1" smtClean="0"/>
              <a:t>Фенечка</a:t>
            </a:r>
            <a:r>
              <a:rPr lang="ru-RU" dirty="0" smtClean="0"/>
              <a:t> была заимствована у индейцев, и использовалась как </a:t>
            </a:r>
            <a:r>
              <a:rPr lang="ru-RU" b="1" dirty="0" smtClean="0"/>
              <a:t>символ дружбы </a:t>
            </a:r>
            <a:r>
              <a:rPr lang="ru-RU" dirty="0" smtClean="0"/>
              <a:t>— после обмена </a:t>
            </a:r>
            <a:r>
              <a:rPr lang="ru-RU" dirty="0" err="1" smtClean="0"/>
              <a:t>фенечками</a:t>
            </a:r>
            <a:r>
              <a:rPr lang="ru-RU" dirty="0" smtClean="0"/>
              <a:t> индейцы считались назваными братьями. </a:t>
            </a:r>
            <a:r>
              <a:rPr lang="ru-RU" dirty="0" err="1" smtClean="0"/>
              <a:t>Фенечки</a:t>
            </a:r>
            <a:r>
              <a:rPr lang="ru-RU" dirty="0" smtClean="0"/>
              <a:t> плетут кому-то, т.е. делают специально для определённого человека, с учётом его характера, пристрастий, своего собственного отношения к нему.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54118">
            <a:off x="5823726" y="397626"/>
            <a:ext cx="2834512" cy="2125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7063">
            <a:off x="5762578" y="4206548"/>
            <a:ext cx="2999818" cy="22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09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724942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Значение цветов в </a:t>
            </a:r>
            <a:r>
              <a:rPr lang="ru-RU" b="1" dirty="0" err="1">
                <a:solidFill>
                  <a:schemeClr val="accent1"/>
                </a:solidFill>
              </a:rPr>
              <a:t>фенечке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124744"/>
            <a:ext cx="5221814" cy="573325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Белый</a:t>
            </a:r>
            <a:r>
              <a:rPr lang="ru-RU" dirty="0" smtClean="0"/>
              <a:t> </a:t>
            </a:r>
            <a:r>
              <a:rPr lang="ru-RU" dirty="0"/>
              <a:t>— идеал, чистота, вера, правда, точность, смерть (освобождение), свобода, путь, дорога, тропа, начало, жизнь, добро, свет.</a:t>
            </a:r>
          </a:p>
          <a:p>
            <a:r>
              <a:rPr lang="ru-RU" b="1" dirty="0"/>
              <a:t>Синий</a:t>
            </a:r>
            <a:r>
              <a:rPr lang="ru-RU" dirty="0"/>
              <a:t> — спокойствие, умиротворенность, дух, бесконечность, тоска, открытость всему новому, небо, гармония, дружелюбие.</a:t>
            </a:r>
          </a:p>
          <a:p>
            <a:r>
              <a:rPr lang="ru-RU" b="1" dirty="0" smtClean="0"/>
              <a:t>Зелёный</a:t>
            </a:r>
            <a:r>
              <a:rPr lang="ru-RU" dirty="0" smtClean="0"/>
              <a:t> </a:t>
            </a:r>
            <a:r>
              <a:rPr lang="ru-RU" dirty="0"/>
              <a:t>— природа, юность, жизнь, лес, растения, гармония.</a:t>
            </a:r>
          </a:p>
          <a:p>
            <a:r>
              <a:rPr lang="ru-RU" b="1" dirty="0"/>
              <a:t>Красный</a:t>
            </a:r>
            <a:r>
              <a:rPr lang="ru-RU" dirty="0"/>
              <a:t> —любовь, кровь, энергия, огонь, радость.</a:t>
            </a:r>
          </a:p>
          <a:p>
            <a:r>
              <a:rPr lang="ru-RU" b="1" dirty="0"/>
              <a:t>Серый</a:t>
            </a:r>
            <a:r>
              <a:rPr lang="ru-RU" dirty="0"/>
              <a:t> — скромность, печаль, бесчувственность, старость,.</a:t>
            </a:r>
          </a:p>
          <a:p>
            <a:r>
              <a:rPr lang="ru-RU" b="1" dirty="0"/>
              <a:t>Оранжевый </a:t>
            </a:r>
            <a:r>
              <a:rPr lang="ru-RU" dirty="0"/>
              <a:t>— пацифизм, энергия, любовь, огонь.</a:t>
            </a:r>
          </a:p>
          <a:p>
            <a:r>
              <a:rPr lang="ru-RU" b="1" dirty="0" smtClean="0"/>
              <a:t>Чёрный</a:t>
            </a:r>
            <a:r>
              <a:rPr lang="ru-RU" dirty="0" smtClean="0"/>
              <a:t> </a:t>
            </a:r>
            <a:r>
              <a:rPr lang="ru-RU" dirty="0"/>
              <a:t>—магия, бесстрашие, одиночество, мистика.</a:t>
            </a:r>
          </a:p>
          <a:p>
            <a:r>
              <a:rPr lang="ru-RU" b="1" dirty="0"/>
              <a:t>Жёлтый </a:t>
            </a:r>
            <a:r>
              <a:rPr lang="ru-RU" dirty="0"/>
              <a:t>— солнце, лето, красота, изобилие (золото, деньги), судьба (рок).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148" y="1772816"/>
            <a:ext cx="3545288" cy="37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80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7467600" cy="1571636"/>
          </a:xfrm>
        </p:spPr>
        <p:txBody>
          <a:bodyPr>
            <a:noAutofit/>
          </a:bodyPr>
          <a:lstStyle/>
          <a:p>
            <a:r>
              <a:rPr lang="ru-RU" b="1" dirty="0" smtClean="0"/>
              <a:t>              АНКЕТИРОВАНИЕ</a:t>
            </a:r>
            <a:br>
              <a:rPr lang="ru-RU" b="1" dirty="0" smtClean="0"/>
            </a:br>
            <a:r>
              <a:rPr lang="ru-RU" sz="2400" b="1" dirty="0" smtClean="0">
                <a:solidFill>
                  <a:schemeClr val="accent1"/>
                </a:solidFill>
              </a:rPr>
              <a:t>Вопрос 1.</a:t>
            </a:r>
            <a:r>
              <a:rPr lang="ru-RU" sz="3200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З</a:t>
            </a:r>
            <a:r>
              <a:rPr lang="ru-RU" sz="2800" b="1" dirty="0" smtClean="0">
                <a:solidFill>
                  <a:schemeClr val="tx1"/>
                </a:solidFill>
              </a:rPr>
              <a:t>наете ли вы, что такое «</a:t>
            </a:r>
            <a:r>
              <a:rPr lang="ru-RU" sz="2800" b="1" dirty="0" err="1" smtClean="0">
                <a:solidFill>
                  <a:schemeClr val="tx1"/>
                </a:solidFill>
              </a:rPr>
              <a:t>фенечка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87603297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0131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1318</TotalTime>
  <Words>980</Words>
  <Application>Microsoft Office PowerPoint</Application>
  <PresentationFormat>Экран (4:3)</PresentationFormat>
  <Paragraphs>98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 Мелкая моторика  в рукоделии</vt:lpstr>
      <vt:lpstr>Актуальность проекта</vt:lpstr>
      <vt:lpstr>Проблема</vt:lpstr>
      <vt:lpstr>Цель и задачи</vt:lpstr>
      <vt:lpstr>Планируемый продукт</vt:lpstr>
      <vt:lpstr>Что такое «фенечка»?</vt:lpstr>
      <vt:lpstr>Тайный язык фенечки</vt:lpstr>
      <vt:lpstr>Значение цветов в фенечке</vt:lpstr>
      <vt:lpstr>              АНКЕТИРОВАНИЕ Вопрос 1.  Знаете ли вы, что такое «фенечка»?</vt:lpstr>
      <vt:lpstr>Вопрос 2.  Пробовали ли вы плести «фенечки»  ?</vt:lpstr>
      <vt:lpstr>Вопрос 3.  По каким причинам вы плели или хотели бы сплести «фенечку»?</vt:lpstr>
      <vt:lpstr>Вопрос 4.  Кажется ли вам такое занятие или хобби, как плетение «фенечек» старомодным?</vt:lpstr>
      <vt:lpstr>Вопрос 5.  Как вы считаете, есть ли будущее у этого вида рукоделия?</vt:lpstr>
      <vt:lpstr>Что такое мелкая моторика?</vt:lpstr>
      <vt:lpstr>Мелкая моторика — один из видов моторики </vt:lpstr>
      <vt:lpstr>Восстановление мелкой моторики у пожилых людей</vt:lpstr>
      <vt:lpstr>Проведение мастер-класса в 3 «Б»</vt:lpstr>
      <vt:lpstr>Плюсы и минусы занятия рукоделием</vt:lpstr>
      <vt:lpstr>Заключение </vt:lpstr>
      <vt:lpstr>Источники информации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Мелкая моторика в рукоделии</dc:title>
  <dc:creator>USER</dc:creator>
  <cp:lastModifiedBy>PEN</cp:lastModifiedBy>
  <cp:revision>51</cp:revision>
  <dcterms:created xsi:type="dcterms:W3CDTF">2018-11-01T14:28:55Z</dcterms:created>
  <dcterms:modified xsi:type="dcterms:W3CDTF">2019-05-22T08:22:23Z</dcterms:modified>
</cp:coreProperties>
</file>